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Sniglet"/>
      <p:regular r:id="rId32"/>
    </p:embeddedFont>
    <p:embeddedFont>
      <p:font typeface="Dosi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Dosis-regular.fntdata"/><Relationship Id="rId10" Type="http://schemas.openxmlformats.org/officeDocument/2006/relationships/slide" Target="slides/slide6.xml"/><Relationship Id="rId32" Type="http://schemas.openxmlformats.org/officeDocument/2006/relationships/font" Target="fonts/Sniglet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Dosis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1c2f11ceaf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1c2f11cea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c2f11ceaf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1c2f11cea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c2f11ceaf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1c2f11ce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c2f11ceaf_1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1c2f11cea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213b0e15db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213b0e15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c2f11ceaf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c2f11cea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213b0e15db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213b0e15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13b0e15db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213b0e15d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213b0e15db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213b0e15d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213b0e15db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213b0e15d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13712ff99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13712ff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214235a75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214235a7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213b0e15db_1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213b0e15d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1c2f11ceaf_1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1c2f11cea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c2f11ceaf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1c2f11cea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c2f11ceaf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1c2f11cea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ce814204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ce81420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5694cd56_0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5694cd56_0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4fc8ac9a6_1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4fc8ac9a6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214235a75f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214235a75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13712ff99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213712ff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c2f11cea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c2f11c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c2f11ceaf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1c2f11cea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213712ff99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213712ff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b36cb1287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b36cb12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194" name="Google Shape;194;p3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 rtl="0" algn="ctr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3pPr>
            <a:lvl4pPr indent="-387350" lvl="3" marL="1828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2" name="Google Shape;292;p5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" name="Google Shape;324;p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7" name="Google Shape;327;p6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28" name="Google Shape;328;p6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0" name="Google Shape;360;p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3" name="Google Shape;363;p7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4" name="Google Shape;364;p7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5" name="Google Shape;365;p7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7" name="Google Shape;397;p7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1" name="Google Shape;431;p8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34" name="Google Shape;434;p9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7" name="Google Shape;447;p9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3" name="Google Shape;463;p9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4" name="Google Shape;464;p9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69" name="Google Shape;469;p9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1" name="Google Shape;471;p9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9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159" name="Google Shape;159;p1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0" name="Google Shape;160;p1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4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/>
          <p:nvPr>
            <p:ph type="ctrTitle"/>
          </p:nvPr>
        </p:nvSpPr>
        <p:spPr>
          <a:xfrm>
            <a:off x="787850" y="1101225"/>
            <a:ext cx="767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Tail of Two Segments</a:t>
            </a:r>
            <a:endParaRPr/>
          </a:p>
        </p:txBody>
      </p:sp>
      <p:sp>
        <p:nvSpPr>
          <p:cNvPr id="526" name="Google Shape;526;p12"/>
          <p:cNvSpPr txBox="1"/>
          <p:nvPr>
            <p:ph type="ctrTitle"/>
          </p:nvPr>
        </p:nvSpPr>
        <p:spPr>
          <a:xfrm>
            <a:off x="787850" y="1959500"/>
            <a:ext cx="7677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CS195: </a:t>
            </a:r>
            <a:r>
              <a:rPr lang="en" sz="1500"/>
              <a:t>Computer</a:t>
            </a:r>
            <a:r>
              <a:rPr lang="en" sz="1500"/>
              <a:t> Vision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December 11, 2024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Cooper Brown, </a:t>
            </a:r>
            <a:r>
              <a:rPr lang="en" sz="1500"/>
              <a:t>Jack Welsh, </a:t>
            </a:r>
            <a:r>
              <a:rPr lang="en" sz="1500"/>
              <a:t>Morgan Bergstrom, </a:t>
            </a:r>
            <a:r>
              <a:rPr lang="en" sz="1500"/>
              <a:t>Ryan Nash, Zakir Naqvi 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U-Net</a:t>
            </a:r>
            <a:endParaRPr sz="3300"/>
          </a:p>
        </p:txBody>
      </p:sp>
      <p:sp>
        <p:nvSpPr>
          <p:cNvPr id="599" name="Google Shape;599;p21"/>
          <p:cNvSpPr txBox="1"/>
          <p:nvPr>
            <p:ph idx="2" type="body"/>
          </p:nvPr>
        </p:nvSpPr>
        <p:spPr>
          <a:xfrm>
            <a:off x="747925" y="1323650"/>
            <a:ext cx="6140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UNet network after 47-50 epochs was at its lowest loss and its prediction was ~80% accurate average.</a:t>
            </a:r>
            <a:endParaRPr/>
          </a:p>
        </p:txBody>
      </p:sp>
      <p:sp>
        <p:nvSpPr>
          <p:cNvPr id="600" name="Google Shape;600;p21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63" y="2183113"/>
            <a:ext cx="791527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Masked2Former</a:t>
            </a:r>
            <a:endParaRPr/>
          </a:p>
        </p:txBody>
      </p:sp>
      <p:sp>
        <p:nvSpPr>
          <p:cNvPr id="607" name="Google Shape;607;p22"/>
          <p:cNvSpPr txBox="1"/>
          <p:nvPr>
            <p:ph idx="1" type="body"/>
          </p:nvPr>
        </p:nvSpPr>
        <p:spPr>
          <a:xfrm>
            <a:off x="747925" y="1363152"/>
            <a:ext cx="64089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Trained for 100 Epochs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Around 78% accurate per pixel. </a:t>
            </a:r>
            <a:endParaRPr/>
          </a:p>
        </p:txBody>
      </p:sp>
      <p:sp>
        <p:nvSpPr>
          <p:cNvPr id="608" name="Google Shape;608;p22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23" y="2681248"/>
            <a:ext cx="6815149" cy="24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SegNet</a:t>
            </a:r>
            <a:endParaRPr/>
          </a:p>
        </p:txBody>
      </p:sp>
      <p:sp>
        <p:nvSpPr>
          <p:cNvPr id="615" name="Google Shape;615;p23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6" name="Google Shape;6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25" y="2065075"/>
            <a:ext cx="7866750" cy="27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23"/>
          <p:cNvSpPr txBox="1"/>
          <p:nvPr/>
        </p:nvSpPr>
        <p:spPr>
          <a:xfrm>
            <a:off x="747925" y="1280600"/>
            <a:ext cx="62343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SegNet</a:t>
            </a:r>
            <a:r>
              <a:rPr lang="en" sz="19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trained on 10 epochs. Was ~ 60% corect</a:t>
            </a:r>
            <a:endParaRPr sz="19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HRNet</a:t>
            </a:r>
            <a:endParaRPr/>
          </a:p>
        </p:txBody>
      </p:sp>
      <p:sp>
        <p:nvSpPr>
          <p:cNvPr id="623" name="Google Shape;623;p24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4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4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6" name="Google Shape;6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13" y="1254025"/>
            <a:ext cx="61436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</a:t>
            </a:r>
            <a:endParaRPr/>
          </a:p>
        </p:txBody>
      </p:sp>
      <p:sp>
        <p:nvSpPr>
          <p:cNvPr id="632" name="Google Shape;632;p25"/>
          <p:cNvSpPr txBox="1"/>
          <p:nvPr>
            <p:ph idx="1" type="body"/>
          </p:nvPr>
        </p:nvSpPr>
        <p:spPr>
          <a:xfrm>
            <a:off x="747925" y="1363150"/>
            <a:ext cx="6272400" cy="3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of our models were trained on dog images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experiment</a:t>
            </a:r>
            <a:r>
              <a:rPr lang="en"/>
              <a:t> was to see how accurately a model trained on dog images can </a:t>
            </a:r>
            <a:r>
              <a:rPr lang="en"/>
              <a:t>perform</a:t>
            </a:r>
            <a:r>
              <a:rPr lang="en"/>
              <a:t> on cat images</a:t>
            </a:r>
            <a:endParaRPr/>
          </a:p>
        </p:txBody>
      </p:sp>
      <p:sp>
        <p:nvSpPr>
          <p:cNvPr id="633" name="Google Shape;633;p2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Data</a:t>
            </a:r>
            <a:endParaRPr/>
          </a:p>
        </p:txBody>
      </p:sp>
      <p:sp>
        <p:nvSpPr>
          <p:cNvPr id="639" name="Google Shape;639;p2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0" name="Google Shape;640;p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51" y="1342776"/>
            <a:ext cx="5896476" cy="364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Data</a:t>
            </a:r>
            <a:endParaRPr/>
          </a:p>
        </p:txBody>
      </p:sp>
      <p:sp>
        <p:nvSpPr>
          <p:cNvPr id="646" name="Google Shape;646;p27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06" y="1259950"/>
            <a:ext cx="6074838" cy="37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Images over cats</a:t>
            </a:r>
            <a:endParaRPr/>
          </a:p>
        </p:txBody>
      </p:sp>
      <p:sp>
        <p:nvSpPr>
          <p:cNvPr id="653" name="Google Shape;653;p28"/>
          <p:cNvSpPr txBox="1"/>
          <p:nvPr>
            <p:ph idx="2" type="body"/>
          </p:nvPr>
        </p:nvSpPr>
        <p:spPr>
          <a:xfrm>
            <a:off x="356373" y="1233278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MaskToFormer</a:t>
            </a:r>
            <a:endParaRPr b="1"/>
          </a:p>
        </p:txBody>
      </p:sp>
      <p:sp>
        <p:nvSpPr>
          <p:cNvPr id="654" name="Google Shape;654;p28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" y="1954800"/>
            <a:ext cx="8893528" cy="28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Images over cats</a:t>
            </a:r>
            <a:endParaRPr/>
          </a:p>
        </p:txBody>
      </p:sp>
      <p:sp>
        <p:nvSpPr>
          <p:cNvPr id="661" name="Google Shape;661;p29"/>
          <p:cNvSpPr txBox="1"/>
          <p:nvPr>
            <p:ph idx="2" type="body"/>
          </p:nvPr>
        </p:nvSpPr>
        <p:spPr>
          <a:xfrm>
            <a:off x="356373" y="1233278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SegNet</a:t>
            </a:r>
            <a:endParaRPr b="1"/>
          </a:p>
        </p:txBody>
      </p:sp>
      <p:sp>
        <p:nvSpPr>
          <p:cNvPr id="662" name="Google Shape;662;p29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25" y="1826299"/>
            <a:ext cx="8176349" cy="26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Images over cats</a:t>
            </a:r>
            <a:endParaRPr/>
          </a:p>
        </p:txBody>
      </p:sp>
      <p:sp>
        <p:nvSpPr>
          <p:cNvPr id="669" name="Google Shape;669;p30"/>
          <p:cNvSpPr txBox="1"/>
          <p:nvPr>
            <p:ph idx="2" type="body"/>
          </p:nvPr>
        </p:nvSpPr>
        <p:spPr>
          <a:xfrm>
            <a:off x="356373" y="1233278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UNet</a:t>
            </a:r>
            <a:endParaRPr b="1"/>
          </a:p>
        </p:txBody>
      </p:sp>
      <p:sp>
        <p:nvSpPr>
          <p:cNvPr id="670" name="Google Shape;670;p30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1" name="Google Shape;6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" y="1939850"/>
            <a:ext cx="8566001" cy="27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32" name="Google Shape;532;p13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Developing computer vision models capable of accurately segmenting  two </a:t>
            </a:r>
            <a:r>
              <a:rPr lang="en" sz="2000"/>
              <a:t>different</a:t>
            </a:r>
            <a:r>
              <a:rPr lang="en" sz="2000"/>
              <a:t> categories: dog and cat. 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The model should effectively segment these two animal species, even in challenging scenarios such as variations in lighting, pose, and background clutter.</a:t>
            </a:r>
            <a:endParaRPr sz="2000"/>
          </a:p>
        </p:txBody>
      </p:sp>
      <p:sp>
        <p:nvSpPr>
          <p:cNvPr id="533" name="Google Shape;533;p13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550" y="2999800"/>
            <a:ext cx="3159000" cy="211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925" y="613795"/>
            <a:ext cx="2881925" cy="216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925" y="2480120"/>
            <a:ext cx="2881925" cy="1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2900" y="414125"/>
            <a:ext cx="2217650" cy="309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Images over cats</a:t>
            </a:r>
            <a:endParaRPr/>
          </a:p>
        </p:txBody>
      </p:sp>
      <p:sp>
        <p:nvSpPr>
          <p:cNvPr id="677" name="Google Shape;677;p31"/>
          <p:cNvSpPr txBox="1"/>
          <p:nvPr>
            <p:ph idx="2" type="body"/>
          </p:nvPr>
        </p:nvSpPr>
        <p:spPr>
          <a:xfrm>
            <a:off x="356373" y="1233278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HRNet</a:t>
            </a:r>
            <a:endParaRPr b="1"/>
          </a:p>
        </p:txBody>
      </p:sp>
      <p:sp>
        <p:nvSpPr>
          <p:cNvPr id="678" name="Google Shape;678;p31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25" y="1802672"/>
            <a:ext cx="7964499" cy="25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1 Conclusions</a:t>
            </a:r>
            <a:endParaRPr/>
          </a:p>
        </p:txBody>
      </p:sp>
      <p:sp>
        <p:nvSpPr>
          <p:cNvPr id="685" name="Google Shape;685;p32"/>
          <p:cNvSpPr txBox="1"/>
          <p:nvPr>
            <p:ph idx="1" type="body"/>
          </p:nvPr>
        </p:nvSpPr>
        <p:spPr>
          <a:xfrm>
            <a:off x="747925" y="1363150"/>
            <a:ext cx="62595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Versatility: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Mask2Former demonstrated the highest versatility, showing the lowest variance in performance between cat and dog images.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Performance: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UNet emerged as the best-performing model across all metrics. While SegNet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performed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worst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2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2" name="Google Shape;692;p33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conclusion, we've successfully developed semantic segmentation networks that identify and delineate cats and dogs within images to </a:t>
            </a:r>
            <a:r>
              <a:rPr lang="en"/>
              <a:t>different</a:t>
            </a:r>
            <a:r>
              <a:rPr lang="en"/>
              <a:t> success. </a:t>
            </a:r>
            <a:endParaRPr/>
          </a:p>
        </p:txBody>
      </p:sp>
      <p:sp>
        <p:nvSpPr>
          <p:cNvPr id="693" name="Google Shape;693;p33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By employing a different architecture, we learned the differences between the networks and the advantages of each.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Unet was by far the most effective, however mask2former was most versatile.</a:t>
            </a:r>
            <a:endParaRPr/>
          </a:p>
        </p:txBody>
      </p:sp>
      <p:sp>
        <p:nvSpPr>
          <p:cNvPr id="694" name="Google Shape;694;p33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4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700" name="Google Shape;700;p34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</a:t>
            </a:r>
            <a:endParaRPr/>
          </a:p>
        </p:txBody>
      </p:sp>
      <p:sp>
        <p:nvSpPr>
          <p:cNvPr id="706" name="Google Shape;706;p35"/>
          <p:cNvSpPr txBox="1"/>
          <p:nvPr>
            <p:ph idx="1" type="body"/>
          </p:nvPr>
        </p:nvSpPr>
        <p:spPr>
          <a:xfrm>
            <a:off x="747925" y="1363150"/>
            <a:ext cx="6194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Morgan Bergstrom - UNet, Presentation- 25%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Cooper Brown- Mask2former, Experiment 1, Data preprocesing - 30%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Jack Welsh- ResNet- 20%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Ryan Nash- HRNet - 12.5%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lang="en"/>
              <a:t>akir Naqvi- </a:t>
            </a:r>
            <a:r>
              <a:rPr lang="en"/>
              <a:t>Experiment</a:t>
            </a:r>
            <a:r>
              <a:rPr lang="en"/>
              <a:t> 2 - 12.5%</a:t>
            </a:r>
            <a:endParaRPr/>
          </a:p>
        </p:txBody>
      </p:sp>
      <p:sp>
        <p:nvSpPr>
          <p:cNvPr id="707" name="Google Shape;707;p3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36"/>
          <p:cNvSpPr txBox="1"/>
          <p:nvPr/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Extra resources</a:t>
            </a:r>
            <a:endParaRPr sz="180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4" name="Google Shape;714;p36"/>
          <p:cNvSpPr/>
          <p:nvPr/>
        </p:nvSpPr>
        <p:spPr>
          <a:xfrm>
            <a:off x="6417818" y="1146161"/>
            <a:ext cx="482782" cy="591897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15" name="Google Shape;715;p36"/>
          <p:cNvSpPr/>
          <p:nvPr/>
        </p:nvSpPr>
        <p:spPr>
          <a:xfrm>
            <a:off x="6432995" y="2009757"/>
            <a:ext cx="452428" cy="47669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16" name="Google Shape;716;p36"/>
          <p:cNvSpPr/>
          <p:nvPr/>
        </p:nvSpPr>
        <p:spPr>
          <a:xfrm>
            <a:off x="6480294" y="2770596"/>
            <a:ext cx="357829" cy="448824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17" name="Google Shape;717;p36"/>
          <p:cNvSpPr/>
          <p:nvPr/>
        </p:nvSpPr>
        <p:spPr>
          <a:xfrm>
            <a:off x="5664785" y="2735034"/>
            <a:ext cx="245045" cy="534926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5521052" y="1194056"/>
            <a:ext cx="532512" cy="496107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5544710" y="2009145"/>
            <a:ext cx="485196" cy="477922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793598" y="1933955"/>
            <a:ext cx="607669" cy="628301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942176" y="2995525"/>
            <a:ext cx="310513" cy="36632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908813" y="1254697"/>
            <a:ext cx="377239" cy="374825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1006438" y="3826724"/>
            <a:ext cx="181990" cy="16135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1791593" y="1116453"/>
            <a:ext cx="525204" cy="65131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1765521" y="2049799"/>
            <a:ext cx="577348" cy="396615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1880736" y="3784278"/>
            <a:ext cx="346918" cy="246235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1876504" y="2918765"/>
            <a:ext cx="355383" cy="306876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3743936" y="3683223"/>
            <a:ext cx="336007" cy="214724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3683907" y="2843313"/>
            <a:ext cx="456066" cy="337230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3619628" y="1194056"/>
            <a:ext cx="584622" cy="49610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3632358" y="2050394"/>
            <a:ext cx="559162" cy="395424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4604298" y="1953960"/>
            <a:ext cx="516707" cy="588292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4568505" y="1208605"/>
            <a:ext cx="588292" cy="46701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4699508" y="2803295"/>
            <a:ext cx="326285" cy="417280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2707123" y="1184368"/>
            <a:ext cx="548251" cy="51548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2711356" y="3746196"/>
            <a:ext cx="539786" cy="207450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2876317" y="2794228"/>
            <a:ext cx="209864" cy="435433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8" name="Google Shape;738;p36"/>
          <p:cNvSpPr/>
          <p:nvPr/>
        </p:nvSpPr>
        <p:spPr>
          <a:xfrm>
            <a:off x="2761102" y="1999441"/>
            <a:ext cx="440294" cy="497331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39" name="Google Shape;739;p36"/>
          <p:cNvSpPr/>
          <p:nvPr/>
        </p:nvSpPr>
        <p:spPr>
          <a:xfrm rot="-5400000">
            <a:off x="7391609" y="1217714"/>
            <a:ext cx="434243" cy="448791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7264854" y="2006731"/>
            <a:ext cx="687752" cy="48274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741" name="Google Shape;741;p36"/>
          <p:cNvSpPr/>
          <p:nvPr/>
        </p:nvSpPr>
        <p:spPr>
          <a:xfrm>
            <a:off x="7383723" y="2770597"/>
            <a:ext cx="450015" cy="30082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7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SlidesCarnival icons are editable shapes</a:t>
            </a: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This means that you can: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9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Resize them without losing quality.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9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Change fill color and opacity.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Isn’t that nice? :)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Examples: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7" name="Google Shape;747;p37"/>
          <p:cNvSpPr/>
          <p:nvPr/>
        </p:nvSpPr>
        <p:spPr>
          <a:xfrm>
            <a:off x="277965" y="271963"/>
            <a:ext cx="373873" cy="479695"/>
          </a:xfrm>
          <a:custGeom>
            <a:rect b="b" l="l" r="r" t="t"/>
            <a:pathLst>
              <a:path extrusionOk="0" h="21949" w="17107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852801" y="338968"/>
            <a:ext cx="398876" cy="337703"/>
          </a:xfrm>
          <a:custGeom>
            <a:rect b="b" l="l" r="r" t="t"/>
            <a:pathLst>
              <a:path extrusionOk="0" h="15452" w="18251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49" name="Google Shape;749;p37"/>
          <p:cNvSpPr/>
          <p:nvPr/>
        </p:nvSpPr>
        <p:spPr>
          <a:xfrm>
            <a:off x="1445208" y="340017"/>
            <a:ext cx="387139" cy="341965"/>
          </a:xfrm>
          <a:custGeom>
            <a:rect b="b" l="l" r="r" t="t"/>
            <a:pathLst>
              <a:path extrusionOk="0" h="15647" w="17714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0" name="Google Shape;750;p37"/>
          <p:cNvSpPr/>
          <p:nvPr/>
        </p:nvSpPr>
        <p:spPr>
          <a:xfrm>
            <a:off x="2071095" y="330991"/>
            <a:ext cx="315368" cy="354182"/>
          </a:xfrm>
          <a:custGeom>
            <a:rect b="b" l="l" r="r" t="t"/>
            <a:pathLst>
              <a:path extrusionOk="0" h="16206" w="1443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1" name="Google Shape;751;p37"/>
          <p:cNvSpPr/>
          <p:nvPr/>
        </p:nvSpPr>
        <p:spPr>
          <a:xfrm>
            <a:off x="2678363" y="327801"/>
            <a:ext cx="268576" cy="357373"/>
          </a:xfrm>
          <a:custGeom>
            <a:rect b="b" l="l" r="r" t="t"/>
            <a:pathLst>
              <a:path extrusionOk="0" h="16352" w="12289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2" name="Google Shape;752;p37"/>
          <p:cNvSpPr/>
          <p:nvPr/>
        </p:nvSpPr>
        <p:spPr>
          <a:xfrm>
            <a:off x="3190980" y="323539"/>
            <a:ext cx="414830" cy="366421"/>
          </a:xfrm>
          <a:custGeom>
            <a:rect b="b" l="l" r="r" t="t"/>
            <a:pathLst>
              <a:path extrusionOk="0" h="16766" w="18981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3" name="Google Shape;753;p37"/>
          <p:cNvSpPr/>
          <p:nvPr/>
        </p:nvSpPr>
        <p:spPr>
          <a:xfrm>
            <a:off x="3808913" y="301728"/>
            <a:ext cx="355778" cy="411093"/>
          </a:xfrm>
          <a:custGeom>
            <a:rect b="b" l="l" r="r" t="t"/>
            <a:pathLst>
              <a:path extrusionOk="0" h="18810" w="16279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4" name="Google Shape;754;p37"/>
          <p:cNvSpPr/>
          <p:nvPr/>
        </p:nvSpPr>
        <p:spPr>
          <a:xfrm>
            <a:off x="4367795" y="328325"/>
            <a:ext cx="414283" cy="362159"/>
          </a:xfrm>
          <a:custGeom>
            <a:rect b="b" l="l" r="r" t="t"/>
            <a:pathLst>
              <a:path extrusionOk="0" h="16571" w="18956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5" name="Google Shape;755;p37"/>
          <p:cNvSpPr/>
          <p:nvPr/>
        </p:nvSpPr>
        <p:spPr>
          <a:xfrm>
            <a:off x="4977729" y="334707"/>
            <a:ext cx="366421" cy="349396"/>
          </a:xfrm>
          <a:custGeom>
            <a:rect b="b" l="l" r="r" t="t"/>
            <a:pathLst>
              <a:path extrusionOk="0" h="15987" w="16766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6" name="Google Shape;756;p37"/>
          <p:cNvSpPr/>
          <p:nvPr/>
        </p:nvSpPr>
        <p:spPr>
          <a:xfrm>
            <a:off x="5571185" y="326205"/>
            <a:ext cx="355778" cy="363230"/>
          </a:xfrm>
          <a:custGeom>
            <a:rect b="b" l="l" r="r" t="t"/>
            <a:pathLst>
              <a:path extrusionOk="0" h="16620" w="16279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7" name="Google Shape;757;p37"/>
          <p:cNvSpPr/>
          <p:nvPr/>
        </p:nvSpPr>
        <p:spPr>
          <a:xfrm>
            <a:off x="282226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8" name="Google Shape;758;p37"/>
          <p:cNvSpPr/>
          <p:nvPr/>
        </p:nvSpPr>
        <p:spPr>
          <a:xfrm>
            <a:off x="869825" y="865419"/>
            <a:ext cx="368541" cy="456289"/>
          </a:xfrm>
          <a:custGeom>
            <a:rect b="b" l="l" r="r" t="t"/>
            <a:pathLst>
              <a:path extrusionOk="0" h="20878" w="16863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59" name="Google Shape;759;p37"/>
          <p:cNvSpPr/>
          <p:nvPr/>
        </p:nvSpPr>
        <p:spPr>
          <a:xfrm>
            <a:off x="1447327" y="934019"/>
            <a:ext cx="380233" cy="327060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0" name="Google Shape;760;p37"/>
          <p:cNvSpPr/>
          <p:nvPr/>
        </p:nvSpPr>
        <p:spPr>
          <a:xfrm>
            <a:off x="2034402" y="901041"/>
            <a:ext cx="379709" cy="384495"/>
          </a:xfrm>
          <a:custGeom>
            <a:rect b="b" l="l" r="r" t="t"/>
            <a:pathLst>
              <a:path extrusionOk="0" h="17593" w="17374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1" name="Google Shape;761;p37"/>
          <p:cNvSpPr/>
          <p:nvPr/>
        </p:nvSpPr>
        <p:spPr>
          <a:xfrm>
            <a:off x="2624667" y="926043"/>
            <a:ext cx="376518" cy="332917"/>
          </a:xfrm>
          <a:custGeom>
            <a:rect b="b" l="l" r="r" t="t"/>
            <a:pathLst>
              <a:path extrusionOk="0" h="15233" w="17228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2" name="Google Shape;762;p37"/>
          <p:cNvSpPr/>
          <p:nvPr/>
        </p:nvSpPr>
        <p:spPr>
          <a:xfrm>
            <a:off x="3218647" y="926043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3" name="Google Shape;763;p37"/>
          <p:cNvSpPr/>
          <p:nvPr/>
        </p:nvSpPr>
        <p:spPr>
          <a:xfrm>
            <a:off x="3815818" y="929758"/>
            <a:ext cx="338774" cy="329202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4" name="Google Shape;764;p37"/>
          <p:cNvSpPr/>
          <p:nvPr/>
        </p:nvSpPr>
        <p:spPr>
          <a:xfrm>
            <a:off x="4384820" y="911138"/>
            <a:ext cx="375447" cy="368016"/>
          </a:xfrm>
          <a:custGeom>
            <a:rect b="b" l="l" r="r" t="t"/>
            <a:pathLst>
              <a:path extrusionOk="0" h="16839" w="17179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5" name="Google Shape;765;p37"/>
          <p:cNvSpPr/>
          <p:nvPr/>
        </p:nvSpPr>
        <p:spPr>
          <a:xfrm>
            <a:off x="4934129" y="870729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6" name="Google Shape;766;p37"/>
          <p:cNvSpPr/>
          <p:nvPr/>
        </p:nvSpPr>
        <p:spPr>
          <a:xfrm>
            <a:off x="5532896" y="886683"/>
            <a:ext cx="429691" cy="410568"/>
          </a:xfrm>
          <a:custGeom>
            <a:rect b="b" l="l" r="r" t="t"/>
            <a:pathLst>
              <a:path extrusionOk="0" h="18786" w="19661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7" name="Google Shape;767;p37"/>
          <p:cNvSpPr/>
          <p:nvPr/>
        </p:nvSpPr>
        <p:spPr>
          <a:xfrm>
            <a:off x="252963" y="1538097"/>
            <a:ext cx="421211" cy="298889"/>
          </a:xfrm>
          <a:custGeom>
            <a:rect b="b" l="l" r="r" t="t"/>
            <a:pathLst>
              <a:path extrusionOk="0" h="13676" w="19273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8" name="Google Shape;768;p37"/>
          <p:cNvSpPr/>
          <p:nvPr/>
        </p:nvSpPr>
        <p:spPr>
          <a:xfrm>
            <a:off x="842704" y="1481734"/>
            <a:ext cx="417999" cy="404711"/>
          </a:xfrm>
          <a:custGeom>
            <a:rect b="b" l="l" r="r" t="t"/>
            <a:pathLst>
              <a:path extrusionOk="0" h="18518" w="19126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69" name="Google Shape;769;p37"/>
          <p:cNvSpPr/>
          <p:nvPr/>
        </p:nvSpPr>
        <p:spPr>
          <a:xfrm>
            <a:off x="1445732" y="1499808"/>
            <a:ext cx="376518" cy="380255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0" name="Google Shape;770;p37"/>
          <p:cNvSpPr/>
          <p:nvPr/>
        </p:nvSpPr>
        <p:spPr>
          <a:xfrm>
            <a:off x="2029616" y="1488116"/>
            <a:ext cx="392472" cy="391401"/>
          </a:xfrm>
          <a:custGeom>
            <a:rect b="b" l="l" r="r" t="t"/>
            <a:pathLst>
              <a:path extrusionOk="0" h="17909" w="17958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1" name="Google Shape;771;p37"/>
          <p:cNvSpPr/>
          <p:nvPr/>
        </p:nvSpPr>
        <p:spPr>
          <a:xfrm>
            <a:off x="2629978" y="1500354"/>
            <a:ext cx="365350" cy="366945"/>
          </a:xfrm>
          <a:custGeom>
            <a:rect b="b" l="l" r="r" t="t"/>
            <a:pathLst>
              <a:path extrusionOk="0" h="16790" w="16717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2" name="Google Shape;772;p37"/>
          <p:cNvSpPr/>
          <p:nvPr/>
        </p:nvSpPr>
        <p:spPr>
          <a:xfrm>
            <a:off x="3234055" y="1457279"/>
            <a:ext cx="332917" cy="452551"/>
          </a:xfrm>
          <a:custGeom>
            <a:rect b="b" l="l" r="r" t="t"/>
            <a:pathLst>
              <a:path extrusionOk="0" h="20707" w="15233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3" name="Google Shape;773;p37"/>
          <p:cNvSpPr/>
          <p:nvPr/>
        </p:nvSpPr>
        <p:spPr>
          <a:xfrm>
            <a:off x="3777530" y="1547144"/>
            <a:ext cx="417999" cy="269625"/>
          </a:xfrm>
          <a:custGeom>
            <a:rect b="b" l="l" r="r" t="t"/>
            <a:pathLst>
              <a:path extrusionOk="0" h="12337" w="19126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4" name="Google Shape;774;p37"/>
          <p:cNvSpPr/>
          <p:nvPr/>
        </p:nvSpPr>
        <p:spPr>
          <a:xfrm>
            <a:off x="4382678" y="1489711"/>
            <a:ext cx="385041" cy="389281"/>
          </a:xfrm>
          <a:custGeom>
            <a:rect b="b" l="l" r="r" t="t"/>
            <a:pathLst>
              <a:path extrusionOk="0" h="17812" w="17618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5" name="Google Shape;775;p37"/>
          <p:cNvSpPr/>
          <p:nvPr/>
        </p:nvSpPr>
        <p:spPr>
          <a:xfrm>
            <a:off x="4969227" y="1474828"/>
            <a:ext cx="387161" cy="402569"/>
          </a:xfrm>
          <a:custGeom>
            <a:rect b="b" l="l" r="r" t="t"/>
            <a:pathLst>
              <a:path extrusionOk="0" h="18420" w="17715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6" name="Google Shape;776;p37"/>
          <p:cNvSpPr/>
          <p:nvPr/>
        </p:nvSpPr>
        <p:spPr>
          <a:xfrm>
            <a:off x="5538753" y="1486520"/>
            <a:ext cx="414283" cy="388210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7" name="Google Shape;777;p37"/>
          <p:cNvSpPr/>
          <p:nvPr/>
        </p:nvSpPr>
        <p:spPr>
          <a:xfrm>
            <a:off x="301895" y="2092193"/>
            <a:ext cx="324416" cy="354204"/>
          </a:xfrm>
          <a:custGeom>
            <a:rect b="b" l="l" r="r" t="t"/>
            <a:pathLst>
              <a:path extrusionOk="0" h="16207" w="14844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8" name="Google Shape;778;p37"/>
          <p:cNvSpPr/>
          <p:nvPr/>
        </p:nvSpPr>
        <p:spPr>
          <a:xfrm>
            <a:off x="875136" y="2092739"/>
            <a:ext cx="346227" cy="348325"/>
          </a:xfrm>
          <a:custGeom>
            <a:rect b="b" l="l" r="r" t="t"/>
            <a:pathLst>
              <a:path extrusionOk="0" h="15938" w="15842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79" name="Google Shape;779;p37"/>
          <p:cNvSpPr/>
          <p:nvPr/>
        </p:nvSpPr>
        <p:spPr>
          <a:xfrm>
            <a:off x="1469663" y="2092739"/>
            <a:ext cx="346205" cy="348325"/>
          </a:xfrm>
          <a:custGeom>
            <a:rect b="b" l="l" r="r" t="t"/>
            <a:pathLst>
              <a:path extrusionOk="0" h="15938" w="15841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0" name="Google Shape;780;p37"/>
          <p:cNvSpPr/>
          <p:nvPr/>
        </p:nvSpPr>
        <p:spPr>
          <a:xfrm>
            <a:off x="2052475" y="2092739"/>
            <a:ext cx="345681" cy="348325"/>
          </a:xfrm>
          <a:custGeom>
            <a:rect b="b" l="l" r="r" t="t"/>
            <a:pathLst>
              <a:path extrusionOk="0" h="15938" w="15817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1" name="Google Shape;781;p37"/>
          <p:cNvSpPr/>
          <p:nvPr/>
        </p:nvSpPr>
        <p:spPr>
          <a:xfrm>
            <a:off x="2720367" y="2038496"/>
            <a:ext cx="186685" cy="460550"/>
          </a:xfrm>
          <a:custGeom>
            <a:rect b="b" l="l" r="r" t="t"/>
            <a:pathLst>
              <a:path extrusionOk="0" h="21073" w="8542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2" name="Google Shape;782;p37"/>
          <p:cNvSpPr/>
          <p:nvPr/>
        </p:nvSpPr>
        <p:spPr>
          <a:xfrm>
            <a:off x="3319156" y="2041687"/>
            <a:ext cx="161683" cy="455218"/>
          </a:xfrm>
          <a:custGeom>
            <a:rect b="b" l="l" r="r" t="t"/>
            <a:pathLst>
              <a:path extrusionOk="0" h="20829" w="7398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3" name="Google Shape;783;p37"/>
          <p:cNvSpPr/>
          <p:nvPr/>
        </p:nvSpPr>
        <p:spPr>
          <a:xfrm>
            <a:off x="3912065" y="2092193"/>
            <a:ext cx="147325" cy="348871"/>
          </a:xfrm>
          <a:custGeom>
            <a:rect b="b" l="l" r="r" t="t"/>
            <a:pathLst>
              <a:path extrusionOk="0" h="15963" w="6741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4" name="Google Shape;784;p37"/>
          <p:cNvSpPr/>
          <p:nvPr/>
        </p:nvSpPr>
        <p:spPr>
          <a:xfrm>
            <a:off x="4402368" y="2087407"/>
            <a:ext cx="343014" cy="363230"/>
          </a:xfrm>
          <a:custGeom>
            <a:rect b="b" l="l" r="r" t="t"/>
            <a:pathLst>
              <a:path extrusionOk="0" h="16620" w="15695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5" name="Google Shape;785;p37"/>
          <p:cNvSpPr/>
          <p:nvPr/>
        </p:nvSpPr>
        <p:spPr>
          <a:xfrm>
            <a:off x="4975609" y="2096979"/>
            <a:ext cx="375993" cy="347276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6" name="Google Shape;786;p37"/>
          <p:cNvSpPr/>
          <p:nvPr/>
        </p:nvSpPr>
        <p:spPr>
          <a:xfrm>
            <a:off x="5570114" y="2037950"/>
            <a:ext cx="345681" cy="414830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7" name="Google Shape;787;p37"/>
          <p:cNvSpPr/>
          <p:nvPr/>
        </p:nvSpPr>
        <p:spPr>
          <a:xfrm>
            <a:off x="400284" y="2642049"/>
            <a:ext cx="127109" cy="429713"/>
          </a:xfrm>
          <a:custGeom>
            <a:rect b="b" l="l" r="r" t="t"/>
            <a:pathLst>
              <a:path extrusionOk="0" h="19662" w="5816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8" name="Google Shape;788;p37"/>
          <p:cNvSpPr/>
          <p:nvPr/>
        </p:nvSpPr>
        <p:spPr>
          <a:xfrm>
            <a:off x="913425" y="2626095"/>
            <a:ext cx="274958" cy="460550"/>
          </a:xfrm>
          <a:custGeom>
            <a:rect b="b" l="l" r="r" t="t"/>
            <a:pathLst>
              <a:path extrusionOk="0" h="21073" w="12581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89" name="Google Shape;789;p37"/>
          <p:cNvSpPr/>
          <p:nvPr/>
        </p:nvSpPr>
        <p:spPr>
          <a:xfrm>
            <a:off x="1461139" y="2626095"/>
            <a:ext cx="360039" cy="460550"/>
          </a:xfrm>
          <a:custGeom>
            <a:rect b="b" l="l" r="r" t="t"/>
            <a:pathLst>
              <a:path extrusionOk="0" h="21073" w="16474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0" name="Google Shape;790;p37"/>
          <p:cNvSpPr/>
          <p:nvPr/>
        </p:nvSpPr>
        <p:spPr>
          <a:xfrm>
            <a:off x="2592213" y="2704269"/>
            <a:ext cx="434499" cy="242503"/>
          </a:xfrm>
          <a:custGeom>
            <a:rect b="b" l="l" r="r" t="t"/>
            <a:pathLst>
              <a:path extrusionOk="0" h="11096" w="19881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1" name="Google Shape;791;p37"/>
          <p:cNvSpPr/>
          <p:nvPr/>
        </p:nvSpPr>
        <p:spPr>
          <a:xfrm>
            <a:off x="2013116" y="2653741"/>
            <a:ext cx="421736" cy="398876"/>
          </a:xfrm>
          <a:custGeom>
            <a:rect b="b" l="l" r="r" t="t"/>
            <a:pathLst>
              <a:path extrusionOk="0" h="18251" w="19297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2" name="Google Shape;792;p37"/>
          <p:cNvSpPr/>
          <p:nvPr/>
        </p:nvSpPr>
        <p:spPr>
          <a:xfrm>
            <a:off x="3210671" y="2663860"/>
            <a:ext cx="373327" cy="376518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3" name="Google Shape;793;p37"/>
          <p:cNvSpPr/>
          <p:nvPr/>
        </p:nvSpPr>
        <p:spPr>
          <a:xfrm>
            <a:off x="3796674" y="2667051"/>
            <a:ext cx="378113" cy="376518"/>
          </a:xfrm>
          <a:custGeom>
            <a:rect b="b" l="l" r="r" t="t"/>
            <a:pathLst>
              <a:path extrusionOk="0" h="17228" w="17301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4" name="Google Shape;794;p37"/>
          <p:cNvSpPr/>
          <p:nvPr/>
        </p:nvSpPr>
        <p:spPr>
          <a:xfrm>
            <a:off x="4332172" y="2667051"/>
            <a:ext cx="492437" cy="398329"/>
          </a:xfrm>
          <a:custGeom>
            <a:rect b="b" l="l" r="r" t="t"/>
            <a:pathLst>
              <a:path extrusionOk="0" h="18226" w="22532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5" name="Google Shape;795;p37"/>
          <p:cNvSpPr/>
          <p:nvPr/>
        </p:nvSpPr>
        <p:spPr>
          <a:xfrm>
            <a:off x="5012302" y="2651097"/>
            <a:ext cx="296223" cy="412142"/>
          </a:xfrm>
          <a:custGeom>
            <a:rect b="b" l="l" r="r" t="t"/>
            <a:pathLst>
              <a:path extrusionOk="0" h="18858" w="13554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5602568" y="2671837"/>
            <a:ext cx="289295" cy="396187"/>
          </a:xfrm>
          <a:custGeom>
            <a:rect b="b" l="l" r="r" t="t"/>
            <a:pathLst>
              <a:path extrusionOk="0" h="18128" w="13237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7" name="Google Shape;797;p37"/>
          <p:cNvSpPr/>
          <p:nvPr/>
        </p:nvSpPr>
        <p:spPr>
          <a:xfrm>
            <a:off x="264677" y="3280175"/>
            <a:ext cx="417999" cy="330797"/>
          </a:xfrm>
          <a:custGeom>
            <a:rect b="b" l="l" r="r" t="t"/>
            <a:pathLst>
              <a:path extrusionOk="0" h="15136" w="19126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8" name="Google Shape;798;p37"/>
          <p:cNvSpPr/>
          <p:nvPr/>
        </p:nvSpPr>
        <p:spPr>
          <a:xfrm>
            <a:off x="848015" y="3304630"/>
            <a:ext cx="407377" cy="276553"/>
          </a:xfrm>
          <a:custGeom>
            <a:rect b="b" l="l" r="r" t="t"/>
            <a:pathLst>
              <a:path extrusionOk="0" h="12654" w="1864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799" name="Google Shape;799;p37"/>
          <p:cNvSpPr/>
          <p:nvPr/>
        </p:nvSpPr>
        <p:spPr>
          <a:xfrm>
            <a:off x="1447327" y="3292938"/>
            <a:ext cx="386615" cy="302080"/>
          </a:xfrm>
          <a:custGeom>
            <a:rect b="b" l="l" r="r" t="t"/>
            <a:pathLst>
              <a:path extrusionOk="0" h="13822" w="1769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0" name="Google Shape;800;p37"/>
          <p:cNvSpPr/>
          <p:nvPr/>
        </p:nvSpPr>
        <p:spPr>
          <a:xfrm>
            <a:off x="2032260" y="3284961"/>
            <a:ext cx="389303" cy="316439"/>
          </a:xfrm>
          <a:custGeom>
            <a:rect b="b" l="l" r="r" t="t"/>
            <a:pathLst>
              <a:path extrusionOk="0" h="14479" w="17813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1" name="Google Shape;801;p37"/>
          <p:cNvSpPr/>
          <p:nvPr/>
        </p:nvSpPr>
        <p:spPr>
          <a:xfrm>
            <a:off x="2640621" y="3259436"/>
            <a:ext cx="351516" cy="354707"/>
          </a:xfrm>
          <a:custGeom>
            <a:rect b="b" l="l" r="r" t="t"/>
            <a:pathLst>
              <a:path extrusionOk="0" h="16230" w="16084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2" name="Google Shape;802;p37"/>
          <p:cNvSpPr/>
          <p:nvPr/>
        </p:nvSpPr>
        <p:spPr>
          <a:xfrm>
            <a:off x="3196312" y="3304106"/>
            <a:ext cx="397258" cy="292507"/>
          </a:xfrm>
          <a:custGeom>
            <a:rect b="b" l="l" r="r" t="t"/>
            <a:pathLst>
              <a:path extrusionOk="0" h="13384" w="18177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3" name="Google Shape;803;p37"/>
          <p:cNvSpPr/>
          <p:nvPr/>
        </p:nvSpPr>
        <p:spPr>
          <a:xfrm>
            <a:off x="3784982" y="3304106"/>
            <a:ext cx="396734" cy="292507"/>
          </a:xfrm>
          <a:custGeom>
            <a:rect b="b" l="l" r="r" t="t"/>
            <a:pathLst>
              <a:path extrusionOk="0" h="13384" w="18153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4" name="Google Shape;804;p37"/>
          <p:cNvSpPr/>
          <p:nvPr/>
        </p:nvSpPr>
        <p:spPr>
          <a:xfrm>
            <a:off x="4383224" y="3275389"/>
            <a:ext cx="382353" cy="33503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5" name="Google Shape;805;p37"/>
          <p:cNvSpPr/>
          <p:nvPr/>
        </p:nvSpPr>
        <p:spPr>
          <a:xfrm>
            <a:off x="4951132" y="3234980"/>
            <a:ext cx="419616" cy="422785"/>
          </a:xfrm>
          <a:custGeom>
            <a:rect b="b" l="l" r="r" t="t"/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6" name="Google Shape;806;p37"/>
          <p:cNvSpPr/>
          <p:nvPr/>
        </p:nvSpPr>
        <p:spPr>
          <a:xfrm>
            <a:off x="5569065" y="3258911"/>
            <a:ext cx="359493" cy="364279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7" name="Google Shape;807;p37"/>
          <p:cNvSpPr/>
          <p:nvPr/>
        </p:nvSpPr>
        <p:spPr>
          <a:xfrm>
            <a:off x="258820" y="3831081"/>
            <a:ext cx="409497" cy="398854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8" name="Google Shape;808;p37"/>
          <p:cNvSpPr/>
          <p:nvPr/>
        </p:nvSpPr>
        <p:spPr>
          <a:xfrm>
            <a:off x="828346" y="3895420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09" name="Google Shape;809;p37"/>
          <p:cNvSpPr/>
          <p:nvPr/>
        </p:nvSpPr>
        <p:spPr>
          <a:xfrm>
            <a:off x="1518573" y="3803959"/>
            <a:ext cx="256359" cy="437144"/>
          </a:xfrm>
          <a:custGeom>
            <a:rect b="b" l="l" r="r" t="t"/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0" name="Google Shape;810;p37"/>
          <p:cNvSpPr/>
          <p:nvPr/>
        </p:nvSpPr>
        <p:spPr>
          <a:xfrm>
            <a:off x="2069500" y="3845964"/>
            <a:ext cx="321749" cy="403662"/>
          </a:xfrm>
          <a:custGeom>
            <a:rect b="b" l="l" r="r" t="t"/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1" name="Google Shape;811;p37"/>
          <p:cNvSpPr/>
          <p:nvPr/>
        </p:nvSpPr>
        <p:spPr>
          <a:xfrm>
            <a:off x="2632644" y="3876822"/>
            <a:ext cx="362159" cy="314821"/>
          </a:xfrm>
          <a:custGeom>
            <a:rect b="b" l="l" r="r" t="t"/>
            <a:pathLst>
              <a:path extrusionOk="0" h="14405" w="16571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2" name="Google Shape;812;p37"/>
          <p:cNvSpPr/>
          <p:nvPr/>
        </p:nvSpPr>
        <p:spPr>
          <a:xfrm>
            <a:off x="3218101" y="3848630"/>
            <a:ext cx="363230" cy="363755"/>
          </a:xfrm>
          <a:custGeom>
            <a:rect b="b" l="l" r="r" t="t"/>
            <a:pathLst>
              <a:path extrusionOk="0" h="16644" w="1662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3" name="Google Shape;813;p37"/>
          <p:cNvSpPr/>
          <p:nvPr/>
        </p:nvSpPr>
        <p:spPr>
          <a:xfrm>
            <a:off x="3804127" y="3843844"/>
            <a:ext cx="365875" cy="374398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4" name="Google Shape;814;p37"/>
          <p:cNvSpPr/>
          <p:nvPr/>
        </p:nvSpPr>
        <p:spPr>
          <a:xfrm>
            <a:off x="4363533" y="3847559"/>
            <a:ext cx="422260" cy="356848"/>
          </a:xfrm>
          <a:custGeom>
            <a:rect b="b" l="l" r="r" t="t"/>
            <a:pathLst>
              <a:path extrusionOk="0" h="16328" w="19321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5" name="Google Shape;815;p37"/>
          <p:cNvSpPr/>
          <p:nvPr/>
        </p:nvSpPr>
        <p:spPr>
          <a:xfrm>
            <a:off x="4969227" y="3840129"/>
            <a:ext cx="384495" cy="379709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6" name="Google Shape;816;p37"/>
          <p:cNvSpPr/>
          <p:nvPr/>
        </p:nvSpPr>
        <p:spPr>
          <a:xfrm>
            <a:off x="5566399" y="3822033"/>
            <a:ext cx="368541" cy="412163"/>
          </a:xfrm>
          <a:custGeom>
            <a:rect b="b" l="l" r="r" t="t"/>
            <a:pathLst>
              <a:path extrusionOk="0" h="18859" w="16863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7" name="Google Shape;817;p37"/>
          <p:cNvSpPr/>
          <p:nvPr/>
        </p:nvSpPr>
        <p:spPr>
          <a:xfrm>
            <a:off x="230650" y="4486232"/>
            <a:ext cx="474363" cy="267505"/>
          </a:xfrm>
          <a:custGeom>
            <a:rect b="b" l="l" r="r" t="t"/>
            <a:pathLst>
              <a:path extrusionOk="0" h="12240" w="21705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8" name="Google Shape;818;p37"/>
          <p:cNvSpPr/>
          <p:nvPr/>
        </p:nvSpPr>
        <p:spPr>
          <a:xfrm>
            <a:off x="858133" y="4415489"/>
            <a:ext cx="382375" cy="402591"/>
          </a:xfrm>
          <a:custGeom>
            <a:rect b="b" l="l" r="r" t="t"/>
            <a:pathLst>
              <a:path extrusionOk="0" h="18421" w="17496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19" name="Google Shape;819;p37"/>
          <p:cNvSpPr/>
          <p:nvPr/>
        </p:nvSpPr>
        <p:spPr>
          <a:xfrm>
            <a:off x="1430849" y="4392629"/>
            <a:ext cx="420643" cy="433953"/>
          </a:xfrm>
          <a:custGeom>
            <a:rect b="b" l="l" r="r" t="t"/>
            <a:pathLst>
              <a:path extrusionOk="0" h="19856" w="19247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0" name="Google Shape;820;p37"/>
          <p:cNvSpPr/>
          <p:nvPr/>
        </p:nvSpPr>
        <p:spPr>
          <a:xfrm>
            <a:off x="2039713" y="4429323"/>
            <a:ext cx="371207" cy="375993"/>
          </a:xfrm>
          <a:custGeom>
            <a:rect b="b" l="l" r="r" t="t"/>
            <a:pathLst>
              <a:path extrusionOk="0" h="17204" w="16985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1" name="Google Shape;821;p37"/>
          <p:cNvSpPr/>
          <p:nvPr/>
        </p:nvSpPr>
        <p:spPr>
          <a:xfrm>
            <a:off x="2590093" y="4430394"/>
            <a:ext cx="446192" cy="372256"/>
          </a:xfrm>
          <a:custGeom>
            <a:rect b="b" l="l" r="r" t="t"/>
            <a:pathLst>
              <a:path extrusionOk="0" h="17033" w="20416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2" name="Google Shape;822;p37"/>
          <p:cNvSpPr/>
          <p:nvPr/>
        </p:nvSpPr>
        <p:spPr>
          <a:xfrm>
            <a:off x="3227673" y="4398486"/>
            <a:ext cx="344085" cy="416403"/>
          </a:xfrm>
          <a:custGeom>
            <a:rect b="b" l="l" r="r" t="t"/>
            <a:pathLst>
              <a:path extrusionOk="0" h="19053" w="15744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3" name="Google Shape;823;p37"/>
          <p:cNvSpPr/>
          <p:nvPr/>
        </p:nvSpPr>
        <p:spPr>
          <a:xfrm>
            <a:off x="3742432" y="4393700"/>
            <a:ext cx="494054" cy="448312"/>
          </a:xfrm>
          <a:custGeom>
            <a:rect b="b" l="l" r="r" t="t"/>
            <a:pathLst>
              <a:path extrusionOk="0" h="20513" w="22606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4" name="Google Shape;824;p37"/>
          <p:cNvSpPr/>
          <p:nvPr/>
        </p:nvSpPr>
        <p:spPr>
          <a:xfrm>
            <a:off x="4336412" y="4386772"/>
            <a:ext cx="485006" cy="464266"/>
          </a:xfrm>
          <a:custGeom>
            <a:rect b="b" l="l" r="r" t="t"/>
            <a:pathLst>
              <a:path extrusionOk="0" h="21243" w="22192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5" name="Google Shape;825;p37"/>
          <p:cNvSpPr/>
          <p:nvPr/>
        </p:nvSpPr>
        <p:spPr>
          <a:xfrm>
            <a:off x="4946346" y="4497924"/>
            <a:ext cx="431308" cy="249956"/>
          </a:xfrm>
          <a:custGeom>
            <a:rect b="b" l="l" r="r" t="t"/>
            <a:pathLst>
              <a:path extrusionOk="0" h="11437" w="19735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6" name="Google Shape;826;p37"/>
          <p:cNvSpPr/>
          <p:nvPr/>
        </p:nvSpPr>
        <p:spPr>
          <a:xfrm>
            <a:off x="5591925" y="4452182"/>
            <a:ext cx="321749" cy="353133"/>
          </a:xfrm>
          <a:custGeom>
            <a:rect b="b" l="l" r="r" t="t"/>
            <a:pathLst>
              <a:path extrusionOk="0" h="16158" w="14722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827" name="Google Shape;827;p37"/>
          <p:cNvSpPr/>
          <p:nvPr/>
        </p:nvSpPr>
        <p:spPr>
          <a:xfrm>
            <a:off x="6350992" y="1877604"/>
            <a:ext cx="458409" cy="451502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7"/>
          <p:cNvSpPr/>
          <p:nvPr/>
        </p:nvSpPr>
        <p:spPr>
          <a:xfrm>
            <a:off x="7244612" y="1877594"/>
            <a:ext cx="1104911" cy="1088368"/>
          </a:xfrm>
          <a:custGeom>
            <a:rect b="b" l="l" r="r" t="t"/>
            <a:pathLst>
              <a:path extrusionOk="0" h="20659" w="20975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7"/>
          <p:cNvSpPr/>
          <p:nvPr/>
        </p:nvSpPr>
        <p:spPr>
          <a:xfrm>
            <a:off x="6535708" y="2088458"/>
            <a:ext cx="436619" cy="266981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7"/>
          <p:cNvSpPr/>
          <p:nvPr/>
        </p:nvSpPr>
        <p:spPr>
          <a:xfrm>
            <a:off x="7689847" y="2385855"/>
            <a:ext cx="1052391" cy="643569"/>
          </a:xfrm>
          <a:custGeom>
            <a:rect b="b" l="l" r="r" t="t"/>
            <a:pathLst>
              <a:path extrusionOk="0" h="12216" w="19978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7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3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837" name="Google Shape;837;p38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3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844" name="Google Shape;844;p38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849" name="Google Shape;849;p38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2" name="Google Shape;852;p3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853" name="Google Shape;853;p38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3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859" name="Google Shape;859;p38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3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863" name="Google Shape;863;p38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7" name="Google Shape;867;p3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868" name="Google Shape;868;p38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3" name="Google Shape;873;p3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874" name="Google Shape;874;p38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Google Shape;880;p3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881" name="Google Shape;881;p38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3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884" name="Google Shape;884;p38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3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888" name="Google Shape;888;p38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4" name="Google Shape;894;p3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895" name="Google Shape;895;p38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01" name="Google Shape;901;p3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3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3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05" name="Google Shape;905;p3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06" name="Google Shape;906;p3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6" name="Google Shape;916;p38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3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923" name="Google Shape;923;p3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3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928" name="Google Shape;928;p38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3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934" name="Google Shape;934;p38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3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941" name="Google Shape;941;p38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3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946" name="Google Shape;946;p38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3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951" name="Google Shape;951;p38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6" name="Google Shape;956;p3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57" name="Google Shape;957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7" name="Google Shape;967;p3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968" name="Google Shape;968;p38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1" name="Google Shape;971;p3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72" name="Google Shape;972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2" name="Google Shape;982;p3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983" name="Google Shape;983;p38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87" name="Google Shape;987;p3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88" name="Google Shape;988;p3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3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3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3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3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98" name="Google Shape;998;p3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999" name="Google Shape;999;p38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3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07" name="Google Shape;1007;p3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3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12" name="Google Shape;1012;p38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6" name="Google Shape;1016;p3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17" name="Google Shape;1017;p3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3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023" name="Google Shape;1023;p3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3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030" name="Google Shape;1030;p38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3" name="Google Shape;1033;p3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034" name="Google Shape;1034;p38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9" name="Google Shape;1039;p3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040" name="Google Shape;1040;p38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3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047" name="Google Shape;1047;p38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3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051" name="Google Shape;1051;p38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3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056" name="Google Shape;1056;p38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3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063" name="Google Shape;1063;p38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3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071" name="Google Shape;1071;p38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3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076" name="Google Shape;1076;p38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3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080" name="Google Shape;1080;p38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3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084" name="Google Shape;1084;p38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8" name="Google Shape;1088;p3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089" name="Google Shape;1089;p38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38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38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094" name="Google Shape;1094;p38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38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00" name="Google Shape;1100;p38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3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07" name="Google Shape;1107;p38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3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15" name="Google Shape;1115;p38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8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8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3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128" name="Google Shape;1128;p38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3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133" name="Google Shape;1133;p38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137" name="Google Shape;1137;p38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3" name="Google Shape;1143;p3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144" name="Google Shape;1144;p3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3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153" name="Google Shape;1153;p3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3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166" name="Google Shape;1166;p3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3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179" name="Google Shape;1179;p3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3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192" name="Google Shape;1192;p38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3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199" name="Google Shape;1199;p3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3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15" name="Google Shape;1215;p38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3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220" name="Google Shape;1220;p3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21" name="Google Shape;1221;p3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4" name="Google Shape;1224;p3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25" name="Google Shape;1225;p3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3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29" name="Google Shape;1229;p3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3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33" name="Google Shape;1233;p3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6" name="Google Shape;1236;p3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237" name="Google Shape;1237;p38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3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246" name="Google Shape;1246;p38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3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271" name="Google Shape;1271;p3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72" name="Google Shape;1272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4" name="Google Shape;1274;p3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75" name="Google Shape;1275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7" name="Google Shape;1277;p3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78" name="Google Shape;1278;p3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80" name="Google Shape;1280;p38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281" name="Google Shape;1281;p38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Usages</a:t>
            </a:r>
            <a:endParaRPr/>
          </a:p>
        </p:txBody>
      </p:sp>
      <p:sp>
        <p:nvSpPr>
          <p:cNvPr id="543" name="Google Shape;543;p14"/>
          <p:cNvSpPr txBox="1"/>
          <p:nvPr>
            <p:ph idx="1" type="body"/>
          </p:nvPr>
        </p:nvSpPr>
        <p:spPr>
          <a:xfrm>
            <a:off x="747925" y="1363150"/>
            <a:ext cx="60258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Pet-Focused Image Editing Software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 Insurance Claims Processing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 Welfare and Rescue Efforts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4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675" y="2420750"/>
            <a:ext cx="3630326" cy="27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551" name="Google Shape;551;p15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Try 4 </a:t>
            </a:r>
            <a:r>
              <a:rPr lang="en"/>
              <a:t>different</a:t>
            </a:r>
            <a:r>
              <a:rPr lang="en"/>
              <a:t> semantic segmentation models on the same </a:t>
            </a:r>
            <a:r>
              <a:rPr lang="en"/>
              <a:t>dataset and see how they perform in numerous tests</a:t>
            </a:r>
            <a:endParaRPr/>
          </a:p>
        </p:txBody>
      </p:sp>
      <p:sp>
        <p:nvSpPr>
          <p:cNvPr id="552" name="Google Shape;552;p15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Models</a:t>
            </a:r>
            <a:endParaRPr b="1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HRNet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SegNet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UNet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000"/>
              <a:t>Masked2Former</a:t>
            </a:r>
            <a:endParaRPr/>
          </a:p>
        </p:txBody>
      </p:sp>
      <p:sp>
        <p:nvSpPr>
          <p:cNvPr id="553" name="Google Shape;553;p1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we used were</a:t>
            </a:r>
            <a:endParaRPr/>
          </a:p>
        </p:txBody>
      </p:sp>
      <p:sp>
        <p:nvSpPr>
          <p:cNvPr id="559" name="Google Shape;559;p16"/>
          <p:cNvSpPr txBox="1"/>
          <p:nvPr>
            <p:ph idx="1" type="body"/>
          </p:nvPr>
        </p:nvSpPr>
        <p:spPr>
          <a:xfrm>
            <a:off x="747925" y="1363150"/>
            <a:ext cx="52203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HRNet- HRNet maintains high-resolution representations throughout the entire network, leading to better feature representation and localization accuracy. 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/>
              <a:t>SegNet</a:t>
            </a:r>
            <a:r>
              <a:rPr lang="en" sz="2100"/>
              <a:t>- SegNet is an encoder-decoder architecture that leverages pooling indices from the encoder to perform upsampling in the decoder, reducing the need for learning upsampling filters.</a:t>
            </a:r>
            <a:endParaRPr sz="2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60" name="Google Shape;560;p1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1" name="Google Shape;5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175" y="1415725"/>
            <a:ext cx="3280824" cy="158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413" y="3135601"/>
            <a:ext cx="2706353" cy="18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models we used were</a:t>
            </a:r>
            <a:endParaRPr/>
          </a:p>
        </p:txBody>
      </p:sp>
      <p:sp>
        <p:nvSpPr>
          <p:cNvPr id="568" name="Google Shape;568;p17"/>
          <p:cNvSpPr txBox="1"/>
          <p:nvPr>
            <p:ph idx="1" type="body"/>
          </p:nvPr>
        </p:nvSpPr>
        <p:spPr>
          <a:xfrm>
            <a:off x="747925" y="1363150"/>
            <a:ext cx="49347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UNet- UNet is a popular architecture for image segmentation tasks, characterized by its U-shape. It efficiently captures context information from deeper layers and combines it with detailed information from shallower layers.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Masked2Former- Masked2Former is a novel vision transformer architecture that combines the strengths of masked image modeling and dense prediction. It treats image segmentation as a sequence-to-sequence prediction task, where the model predicts the segmentation mask for each pixel.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Our implementation used Resnet152 as a backbone</a:t>
            </a:r>
            <a:endParaRPr sz="1800"/>
          </a:p>
        </p:txBody>
      </p:sp>
      <p:sp>
        <p:nvSpPr>
          <p:cNvPr id="569" name="Google Shape;569;p17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0" name="Google Shape;5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625" y="676300"/>
            <a:ext cx="3156576" cy="210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626" y="2820752"/>
            <a:ext cx="3156577" cy="21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577" name="Google Shape;577;p18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Oxford-IIIT Pet Dataset 	 		 			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7,349 Annotated Images of Cats and dogs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~3000 images of the dataset with their annotations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18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787" y="140749"/>
            <a:ext cx="2847124" cy="22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925" y="2583225"/>
            <a:ext cx="2847125" cy="225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split up our dataset</a:t>
            </a:r>
            <a:endParaRPr/>
          </a:p>
        </p:txBody>
      </p:sp>
      <p:sp>
        <p:nvSpPr>
          <p:cNvPr id="586" name="Google Shape;586;p19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Dogs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~1200 Number of pictures trained 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~300</a:t>
            </a:r>
            <a:r>
              <a:rPr lang="en"/>
              <a:t> Number of pictures tested on</a:t>
            </a:r>
            <a:endParaRPr/>
          </a:p>
        </p:txBody>
      </p:sp>
      <p:sp>
        <p:nvSpPr>
          <p:cNvPr id="587" name="Google Shape;587;p19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Cats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~1200 Number of pictures trained 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~300 Number of pictures tested 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9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0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our Networks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